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4763A-C6DF-423B-B591-CE040C983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0D5413-B9AB-434B-B5F7-0978BF4206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D6547-7CFA-4759-9B6A-8B2575DC7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497AE-9894-43DA-9D42-79B4F2F88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3CE49-2FC5-4E27-9BE6-53C45CB98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008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8672E-6C04-47C2-AB05-9688FCC94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57EA36-6321-4605-844E-192B7E7D10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E01D02-9313-4778-9AD1-14A020B8F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4FAAE-8B14-4EA0-9CB7-F7E2FACD3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AAEBB1-610B-4E53-9B8D-933FA6AA1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05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0836FD-8F79-42D0-8742-7117B41B43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9A79CC-D7C2-44A8-8F06-B9D69D1D46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70886C-6847-435E-BEBE-206C5E385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3CBA7-AC58-4F62-806A-8DCCBBF81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B2979-6457-4DB3-835D-80C3093B3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64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1AEA0-403E-4F00-8E62-0F504C864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E8C48-4CC7-461F-96F7-E0F102A562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3ECA18-11F9-465E-8D89-5E0C0D967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B07E5-F680-41B2-B129-4F4BCB8ED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C9978-B557-44DF-8EBB-76537C023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80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63EF6-3E64-4C9F-B40D-E37FB823E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654FB-4A9A-4A25-B14F-0E2D6A4C4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4CE6D-FBBA-41C8-9FD1-13FDA461D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360F0-FC17-4C0A-BEF8-0BE0A2F26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42DE5D-0C0F-4248-A296-BB459BD7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708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F8B0A-A6B4-4F3B-B4E1-EBA9EB10B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8729F-DC75-4DB4-B602-3734AAD3E4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4792A0-D8EA-48CD-9B6A-FF28C2F7B8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BF475-1EF0-461C-A019-46EAF9BD0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B8EF1A-7CBD-4E7A-B8D6-7FFD188B4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117063-92C6-407C-BF99-66D60B64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62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DD1C0-A79B-4C9B-BDCE-4EA795561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A4D030-3405-478D-AF0E-7A8EB899A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EBB961-A622-4482-BA10-08E20F2A6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FA44E6-7029-43BA-9751-C9B04507D2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AA7F10-A421-4B52-A5F6-F57038C835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E3CB40-EBA8-4CB2-B4AA-137854274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C7ABCA-ED10-45E3-A49C-057055051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3152A7-0276-485B-914C-96358D7CA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854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FA425-F1C8-4B7E-872B-081902647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47227-C102-4E1C-9EB8-8F500AB0B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B6BC23-FDD4-4224-878F-97A36AD90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609EA1-5D84-45C4-B089-1B6FFDD73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490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A2A27A-41F5-4755-8DD7-B8AFDCCE1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D53DE-6638-462C-B22D-EA9CD7598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87CE12-D3C3-46C9-A221-3CC2DB060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50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15641-987F-436F-8647-D0A7962C7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02005-7711-4503-96B2-3D1A7EC83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09B51A-5DF6-46A6-BA04-1A995AB3C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4BCC22-03FE-4358-89DF-AAD144B8A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066687-748A-4522-BD8D-82643C8EB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E923FC-A914-495E-A24E-087642A38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6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5D2E8-EE71-4629-8124-E244B9FA3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B2F063-8FE4-4BE5-83DE-577BE8E1A1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49CA04-4AEA-4A59-8E21-33BEC7D36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C8E373-8D57-4C80-B771-F679EAFA2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69C0AC-688C-49A4-AC75-3FDCDAF8C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F09227-C4CD-41E0-ACF7-A4EEF6B2B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181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9F8586-1883-4C43-B3B9-4AEB5EE5C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6F2DE-3B26-48DF-9C0A-9E037A558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D6B65-D024-4888-9003-D876ECD492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AE2D0-FF06-4844-9D6D-CA675ADDD9F0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A3962-2844-4E01-AE2F-FD47F811C2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8CAFE-B6B0-40FD-99E6-69F6CE618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E0861-DE42-4F81-B84D-BF9940787A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40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euschoolequity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euschoolequity.org/welcome_rubric.ph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AC51E-3727-4081-A0F2-8FBA412615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96577"/>
            <a:ext cx="9144000" cy="2395910"/>
          </a:xfrm>
        </p:spPr>
        <p:txBody>
          <a:bodyPr>
            <a:normAutofit/>
          </a:bodyPr>
          <a:lstStyle/>
          <a:p>
            <a:r>
              <a:rPr lang="en-US" sz="8000" dirty="0"/>
              <a:t>INSTRUMENTE DIGITALE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83F58C-1999-4C0F-9D28-FB7827A2C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2488"/>
            <a:ext cx="9144000" cy="781878"/>
          </a:xfrm>
        </p:spPr>
        <p:txBody>
          <a:bodyPr>
            <a:noAutofit/>
          </a:bodyPr>
          <a:lstStyle/>
          <a:p>
            <a:r>
              <a:rPr lang="en-US" sz="4000" dirty="0"/>
              <a:t>AUTOEVALUAREA ECHIT</a:t>
            </a:r>
            <a:r>
              <a:rPr lang="ro-RO" sz="4000" dirty="0"/>
              <a:t>ĂȚII ÎN ȘCOALĂ</a:t>
            </a:r>
            <a:endParaRPr lang="en-US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DFDC48-4096-4AD5-8128-9DF88290A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560" y="5591424"/>
            <a:ext cx="1053228" cy="10228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E24E14-937E-40C8-9646-FC0278185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453" y="5591424"/>
            <a:ext cx="2267783" cy="9679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0AB645-6407-41E7-ACD2-3A98100288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0901" y="5408545"/>
            <a:ext cx="1642753" cy="10228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F83E6D-8A1A-4768-BA41-6DD89FE393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211" y="440634"/>
            <a:ext cx="40005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40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660D9-C049-47CF-8781-1AB996E3E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Indicatori complecși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552BC-7FF5-484F-9228-2A86BE72D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Aspirațiile profesionale ale elevilor de 15 ani</a:t>
            </a:r>
          </a:p>
          <a:p>
            <a:r>
              <a:rPr lang="ro-RO" dirty="0"/>
              <a:t>I</a:t>
            </a:r>
            <a:r>
              <a:rPr lang="en-US" dirty="0" err="1"/>
              <a:t>negalitățile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așteptările</a:t>
            </a:r>
            <a:r>
              <a:rPr lang="en-US" dirty="0"/>
              <a:t> </a:t>
            </a:r>
            <a:r>
              <a:rPr lang="en-US" dirty="0" err="1"/>
              <a:t>școlare</a:t>
            </a:r>
            <a:endParaRPr lang="ro-RO" dirty="0"/>
          </a:p>
          <a:p>
            <a:r>
              <a:rPr lang="ro-RO" dirty="0"/>
              <a:t>Percepția elevilor de 15 ani față de climatul școlar</a:t>
            </a:r>
          </a:p>
          <a:p>
            <a:r>
              <a:rPr lang="ro-RO" dirty="0"/>
              <a:t>Inegalități în rezultate</a:t>
            </a:r>
          </a:p>
          <a:p>
            <a:r>
              <a:rPr lang="ro-RO" dirty="0"/>
              <a:t>Eficacitatea școlii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012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3CC5C-1F30-4358-9D9B-A4A6EDFB0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Acces la Dashboard of indicators: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2C9B8-7C0F-4D85-B2D5-4BC70BBCAF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Nume de utilizator: </a:t>
            </a:r>
            <a:r>
              <a:rPr lang="ro-RO" dirty="0">
                <a:hlinkClick r:id="rId2"/>
              </a:rPr>
              <a:t>euschoolequity@gmail.com</a:t>
            </a:r>
            <a:endParaRPr lang="ro-RO" dirty="0"/>
          </a:p>
          <a:p>
            <a:endParaRPr lang="ro-RO" dirty="0"/>
          </a:p>
          <a:p>
            <a:r>
              <a:rPr lang="ro-RO" dirty="0"/>
              <a:t>Parola: euschoolequity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326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21679-D99E-4666-98C2-A39B96799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Crearea contului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CA9AC-181B-4E50-A8EB-C393ACDD8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o-RO" dirty="0"/>
              <a:t>Se accesează site-ul: </a:t>
            </a:r>
            <a:r>
              <a:rPr lang="en-US" dirty="0">
                <a:hlinkClick r:id="rId2"/>
              </a:rPr>
              <a:t>http://euschoolequity.org/welcome_rubric.php</a:t>
            </a:r>
            <a:endParaRPr lang="ro-RO" dirty="0"/>
          </a:p>
          <a:p>
            <a:pPr marL="0" indent="0">
              <a:buNone/>
            </a:pPr>
            <a:r>
              <a:rPr lang="ro-RO" dirty="0">
                <a:solidFill>
                  <a:schemeClr val="accent1">
                    <a:lumMod val="75000"/>
                  </a:schemeClr>
                </a:solidFill>
              </a:rPr>
              <a:t>SIGN UP</a:t>
            </a:r>
          </a:p>
          <a:p>
            <a:pPr marL="0" indent="0">
              <a:buNone/>
            </a:pPr>
            <a:r>
              <a:rPr lang="ro-RO" dirty="0"/>
              <a:t>Se completează:</a:t>
            </a:r>
          </a:p>
          <a:p>
            <a:r>
              <a:rPr lang="ro-RO" dirty="0"/>
              <a:t>adresa de e-mail</a:t>
            </a:r>
          </a:p>
          <a:p>
            <a:r>
              <a:rPr lang="ro-RO" dirty="0"/>
              <a:t>se alege o parolă</a:t>
            </a:r>
          </a:p>
          <a:p>
            <a:r>
              <a:rPr lang="ro-RO" dirty="0"/>
              <a:t>numele școlii</a:t>
            </a:r>
          </a:p>
          <a:p>
            <a:r>
              <a:rPr lang="ro-RO" dirty="0"/>
              <a:t>se optează pentru limba română.</a:t>
            </a:r>
          </a:p>
          <a:p>
            <a:pPr marL="0" indent="0">
              <a:buNone/>
            </a:pPr>
            <a:r>
              <a:rPr lang="ro-RO" dirty="0">
                <a:solidFill>
                  <a:schemeClr val="accent1">
                    <a:lumMod val="75000"/>
                  </a:schemeClr>
                </a:solidFill>
              </a:rPr>
              <a:t>LOG IN </a:t>
            </a:r>
            <a:r>
              <a:rPr lang="ro-RO" dirty="0"/>
              <a:t>autentificarea cu ajutorul adresei de e-mail si a parolei.</a:t>
            </a:r>
          </a:p>
        </p:txBody>
      </p:sp>
    </p:spTree>
    <p:extLst>
      <p:ext uri="{BB962C8B-B14F-4D97-AF65-F5344CB8AC3E}">
        <p14:creationId xmlns:p14="http://schemas.microsoft.com/office/powerpoint/2010/main" val="2377474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7C95A-D40D-43C4-A584-829A27908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Completarea grilei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D82B6-1A84-4121-9348-E5845B1CEA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Se alege dimensiunea echității care se va evalua.</a:t>
            </a:r>
          </a:p>
          <a:p>
            <a:endParaRPr lang="ro-RO" dirty="0"/>
          </a:p>
          <a:p>
            <a:r>
              <a:rPr lang="ro-RO" dirty="0"/>
              <a:t>Se citesc descriptorii și se dă clic de mouse pe nivelul care corespunde realității din instituție pentru sub-dimensiunea respectivă.</a:t>
            </a:r>
          </a:p>
          <a:p>
            <a:endParaRPr lang="ro-RO" dirty="0"/>
          </a:p>
          <a:p>
            <a:r>
              <a:rPr lang="ro-RO" dirty="0"/>
              <a:t>După ce s-au bifat corespunzător toate sub-dimensiunile se dă clic pe </a:t>
            </a:r>
            <a:r>
              <a:rPr lang="ro-RO" dirty="0">
                <a:solidFill>
                  <a:schemeClr val="accent1">
                    <a:lumMod val="75000"/>
                  </a:schemeClr>
                </a:solidFill>
              </a:rPr>
              <a:t>SUBMIT</a:t>
            </a:r>
            <a:r>
              <a:rPr lang="ro-RO" dirty="0"/>
              <a:t>.</a:t>
            </a:r>
          </a:p>
          <a:p>
            <a:endParaRPr lang="ro-RO" dirty="0"/>
          </a:p>
          <a:p>
            <a:r>
              <a:rPr lang="ro-RO" dirty="0"/>
              <a:t>Se repetă pașii pentru toate dimensiunile.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055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4DDA0-A4A8-49FC-857A-E9F512485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Raportul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5F2338-74D4-4BA1-84AA-AB88CB60FC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Se da clic pe butonul </a:t>
            </a:r>
            <a:r>
              <a:rPr lang="ro-RO" dirty="0">
                <a:solidFill>
                  <a:schemeClr val="accent1">
                    <a:lumMod val="75000"/>
                  </a:schemeClr>
                </a:solidFill>
              </a:rPr>
              <a:t>SUBMIT</a:t>
            </a:r>
            <a:r>
              <a:rPr lang="ro-RO" dirty="0"/>
              <a:t> pentru generarea raportului.</a:t>
            </a:r>
          </a:p>
          <a:p>
            <a:r>
              <a:rPr lang="ro-RO" dirty="0"/>
              <a:t>Se citesc nivelurile de îndeplinire pentru fiecare sub-dimensiune.</a:t>
            </a:r>
          </a:p>
          <a:p>
            <a:r>
              <a:rPr lang="ro-RO" dirty="0"/>
              <a:t>Se analizează graficele.</a:t>
            </a:r>
          </a:p>
          <a:p>
            <a:r>
              <a:rPr lang="ro-RO" dirty="0"/>
              <a:t>Se justifică nivelul de îndeplinire pentru fiecare dimensiune.</a:t>
            </a:r>
          </a:p>
          <a:p>
            <a:r>
              <a:rPr lang="ro-RO" dirty="0"/>
              <a:t>Se formulează propuneri de îmbunătățire pentru fiecare dimensiune.</a:t>
            </a:r>
          </a:p>
          <a:p>
            <a:r>
              <a:rPr lang="ro-RO" dirty="0"/>
              <a:t>Se verifică rezumatul autoevaluării.</a:t>
            </a:r>
          </a:p>
          <a:p>
            <a:r>
              <a:rPr lang="ro-RO"/>
              <a:t>Se tipărește raportul.</a:t>
            </a:r>
            <a:endParaRPr lang="ro-RO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016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B92B3-7C4D-4275-9BF1-42FF007F3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INDICATORII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00E52-A048-4EE2-8B10-718D47700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Indicatorii</a:t>
            </a:r>
            <a:r>
              <a:rPr lang="en-US" dirty="0"/>
              <a:t> </a:t>
            </a:r>
            <a:r>
              <a:rPr lang="en-US" dirty="0" err="1"/>
              <a:t>furni</a:t>
            </a:r>
            <a:r>
              <a:rPr lang="ro-RO" dirty="0"/>
              <a:t>zează informații despre ceea ce se întâmplă în școală pentru a putea lua decizii de îmbunătățire a situației.</a:t>
            </a:r>
          </a:p>
          <a:p>
            <a:r>
              <a:rPr lang="ro-RO" dirty="0"/>
              <a:t>Într-un mediu educațional unde intervin o mulțime de factori, instituția trebuie să dea un răspuns personalizat diferitelor probleme ale elevilor.</a:t>
            </a:r>
          </a:p>
          <a:p>
            <a:r>
              <a:rPr lang="ro-RO" dirty="0"/>
              <a:t>Indicatorii sunt date numerice, sub formă de procente, care permit o analiză a situației școlii și a evoluției acesteia.</a:t>
            </a:r>
          </a:p>
          <a:p>
            <a:r>
              <a:rPr lang="ro-RO" dirty="0"/>
              <a:t>Analiza globală a indicatorilor legați de context, resurse, randament și rezultate ajută școala să ia decizii în ceea ce privește domeniul în care are cele mai multe posibilități de a acționa.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158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D5D6D-04A8-45C0-B727-4645BDEE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3832"/>
          </a:xfrm>
        </p:spPr>
        <p:txBody>
          <a:bodyPr/>
          <a:lstStyle/>
          <a:p>
            <a:r>
              <a:rPr lang="ro-RO" dirty="0"/>
              <a:t>Indicatori de context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33CAA-5CA1-4498-B045-7A31C57366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6435"/>
            <a:ext cx="10515600" cy="5050528"/>
          </a:xfrm>
        </p:spPr>
        <p:txBody>
          <a:bodyPr>
            <a:normAutofit fontScale="92500" lnSpcReduction="20000"/>
          </a:bodyPr>
          <a:lstStyle/>
          <a:p>
            <a:r>
              <a:rPr lang="ro-RO" dirty="0"/>
              <a:t>Procent de profesori titulari</a:t>
            </a:r>
          </a:p>
          <a:p>
            <a:r>
              <a:rPr lang="ro-RO" dirty="0"/>
              <a:t>Procentul de mobilitate a elevilor</a:t>
            </a:r>
          </a:p>
          <a:p>
            <a:r>
              <a:rPr lang="ro-RO" dirty="0"/>
              <a:t>Procentul elevilor cu nevoi speciale</a:t>
            </a:r>
          </a:p>
          <a:p>
            <a:r>
              <a:rPr lang="ro-RO" dirty="0"/>
              <a:t>Procentul elevilor cu venituri mici</a:t>
            </a:r>
          </a:p>
          <a:p>
            <a:r>
              <a:rPr lang="ro-RO" dirty="0"/>
              <a:t>Procentul elevilor care primesc o masă gratuită</a:t>
            </a:r>
          </a:p>
          <a:p>
            <a:r>
              <a:rPr lang="ro-RO" dirty="0"/>
              <a:t>Procentul elevilor cu părinți cu educație modestă</a:t>
            </a:r>
          </a:p>
          <a:p>
            <a:r>
              <a:rPr lang="ro-RO" dirty="0"/>
              <a:t>Procentul elevilor de etnie romă</a:t>
            </a:r>
          </a:p>
          <a:p>
            <a:r>
              <a:rPr lang="ro-RO" dirty="0"/>
              <a:t>Procentul elevilor care au frecventat grădinița</a:t>
            </a:r>
          </a:p>
          <a:p>
            <a:r>
              <a:rPr lang="ro-RO" dirty="0"/>
              <a:t>Procentul elevilor care au acasă acces la internet</a:t>
            </a:r>
          </a:p>
          <a:p>
            <a:r>
              <a:rPr lang="ro-RO" dirty="0"/>
              <a:t>Procentul elevilor care au computer sau tabletă</a:t>
            </a:r>
          </a:p>
          <a:p>
            <a:r>
              <a:rPr lang="ro-RO" dirty="0"/>
              <a:t>Procentul elevilor cu dificultăți de învățare</a:t>
            </a:r>
          </a:p>
          <a:p>
            <a:r>
              <a:rPr lang="ro-RO" dirty="0"/>
              <a:t>Procentul elevilor cu performanțe deosebite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452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4B26C-F50C-46CF-AE21-5F6405E2E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Indicatori de resurse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604AF-762A-40B2-9610-CD7BCBAD0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Raport elevi / profesori</a:t>
            </a:r>
          </a:p>
          <a:p>
            <a:r>
              <a:rPr lang="ro-RO" dirty="0"/>
              <a:t>Raport personal didactic auxiliar și nedidactic / elevi</a:t>
            </a:r>
          </a:p>
          <a:p>
            <a:r>
              <a:rPr lang="ro-RO" dirty="0"/>
              <a:t>Ore de predare / elevi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080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B94BF-C6E2-49C8-8E6C-A50B7E526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Indicatori de randament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AFEB8-C53A-4DCF-BF22-7ADB6A2275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Procentul de absenteism</a:t>
            </a:r>
          </a:p>
          <a:p>
            <a:r>
              <a:rPr lang="ro-RO" dirty="0"/>
              <a:t>Procentul de repetenție</a:t>
            </a:r>
          </a:p>
          <a:p>
            <a:r>
              <a:rPr lang="ro-RO" dirty="0"/>
              <a:t>Procentul de eliminare</a:t>
            </a:r>
          </a:p>
          <a:p>
            <a:r>
              <a:rPr lang="ro-RO" dirty="0"/>
              <a:t>Procentul de exmatriculare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82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91AB0-C476-49C8-AF27-2807B27C7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Indicatori de rezultate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B92A2-D1F8-4F11-8E0E-B658F52C58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Procentul de absolvenți</a:t>
            </a:r>
          </a:p>
          <a:p>
            <a:r>
              <a:rPr lang="ro-RO" dirty="0"/>
              <a:t>Procentul de abandon</a:t>
            </a:r>
          </a:p>
          <a:p>
            <a:r>
              <a:rPr lang="ro-RO" dirty="0"/>
              <a:t>Procentul de progres raportat la grupul de vârstă al elevilor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617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431</Words>
  <Application>Microsoft Office PowerPoint</Application>
  <PresentationFormat>Widescreen</PresentationFormat>
  <Paragraphs>68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INSTRUMENTE DIGITALE</vt:lpstr>
      <vt:lpstr>Crearea contului</vt:lpstr>
      <vt:lpstr>Completarea grilei</vt:lpstr>
      <vt:lpstr>Raportul</vt:lpstr>
      <vt:lpstr>INDICATORII</vt:lpstr>
      <vt:lpstr>Indicatori de context</vt:lpstr>
      <vt:lpstr>Indicatori de resurse</vt:lpstr>
      <vt:lpstr>Indicatori de randament </vt:lpstr>
      <vt:lpstr>Indicatori de rezultate</vt:lpstr>
      <vt:lpstr>Indicatori complecși</vt:lpstr>
      <vt:lpstr>Acces la Dashboard of indicators: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INSTRUMENTE DIGITALE</dc:title>
  <dc:creator>MARCUT IOANA GABRIELA</dc:creator>
  <cp:lastModifiedBy>MARCUT IOANA GABRIELA</cp:lastModifiedBy>
  <cp:revision>13</cp:revision>
  <dcterms:created xsi:type="dcterms:W3CDTF">2019-05-14T09:13:11Z</dcterms:created>
  <dcterms:modified xsi:type="dcterms:W3CDTF">2019-05-16T16:46:16Z</dcterms:modified>
</cp:coreProperties>
</file>